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>
      <p:cViewPr varScale="1">
        <p:scale>
          <a:sx n="94" d="100"/>
          <a:sy n="94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'Лист1 (2)'!$F$29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cat>
            <c:strRef>
              <c:f>'Лист1 (2)'!$G$28:$I$28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'Лист1 (2)'!$G$29:$I$29</c:f>
              <c:numCache>
                <c:formatCode>General</c:formatCode>
                <c:ptCount val="3"/>
                <c:pt idx="0">
                  <c:v>217380.2</c:v>
                </c:pt>
                <c:pt idx="1">
                  <c:v>222079.4</c:v>
                </c:pt>
                <c:pt idx="2">
                  <c:v>235464.2</c:v>
                </c:pt>
              </c:numCache>
            </c:numRef>
          </c:val>
        </c:ser>
        <c:ser>
          <c:idx val="1"/>
          <c:order val="1"/>
          <c:tx>
            <c:strRef>
              <c:f>'Лист1 (2)'!$F$30</c:f>
              <c:strCache>
                <c:ptCount val="1"/>
                <c:pt idx="0">
                  <c:v>Безвозмездные поступления от других бюджетов бюджетной системы</c:v>
                </c:pt>
              </c:strCache>
            </c:strRef>
          </c:tx>
          <c:invertIfNegative val="0"/>
          <c:cat>
            <c:strRef>
              <c:f>'Лист1 (2)'!$G$28:$I$28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'Лист1 (2)'!$G$30:$I$30</c:f>
              <c:numCache>
                <c:formatCode>General</c:formatCode>
                <c:ptCount val="3"/>
                <c:pt idx="0">
                  <c:v>1520401.9</c:v>
                </c:pt>
                <c:pt idx="1">
                  <c:v>1179272.1000000001</c:v>
                </c:pt>
                <c:pt idx="2">
                  <c:v>1183935.2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44352"/>
        <c:axId val="44287104"/>
      </c:barChart>
      <c:catAx>
        <c:axId val="4424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287104"/>
        <c:crosses val="autoZero"/>
        <c:auto val="1"/>
        <c:lblAlgn val="ctr"/>
        <c:lblOffset val="100"/>
        <c:noMultiLvlLbl val="0"/>
      </c:catAx>
      <c:valAx>
        <c:axId val="4428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44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6167744288038399"/>
          <c:y val="0.31319854256523433"/>
          <c:w val="0.3191140203343743"/>
          <c:h val="0.59776720232339153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68072686383825E-4"/>
          <c:y val="0.12291100182948365"/>
          <c:w val="0.60292467127112792"/>
          <c:h val="0.8565461125091558"/>
        </c:manualLayout>
      </c:layout>
      <c:pie3DChart>
        <c:varyColors val="1"/>
        <c:ser>
          <c:idx val="0"/>
          <c:order val="0"/>
          <c:tx>
            <c:strRef>
              <c:f>'Лист1 (2)'!$B$49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6216216216216223"/>
                  <c:y val="-0.17923095084708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796068796068796E-2"/>
                  <c:y val="5.32848772788630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651606794004488E-2"/>
                  <c:y val="1.2093523955836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58259470003952E-2"/>
                  <c:y val="-1.94567609004535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7000025592684E-2"/>
                  <c:y val="-2.312998042565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(2)'!$B$50:$B$54</c:f>
              <c:numCache>
                <c:formatCode>General</c:formatCode>
                <c:ptCount val="5"/>
                <c:pt idx="0">
                  <c:v>151474.1</c:v>
                </c:pt>
                <c:pt idx="1">
                  <c:v>41438.9</c:v>
                </c:pt>
                <c:pt idx="2">
                  <c:v>241.1</c:v>
                </c:pt>
                <c:pt idx="3">
                  <c:v>5747.5</c:v>
                </c:pt>
                <c:pt idx="4">
                  <c:v>4796.2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02421352260548"/>
          <c:y val="4.4577548567620848E-2"/>
          <c:w val="0.39393939393939392"/>
          <c:h val="0.92257394613011312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21522309711286"/>
          <c:y val="0"/>
          <c:w val="0.80868066491688539"/>
          <c:h val="0.84749090216830991"/>
        </c:manualLayout>
      </c:layout>
      <c:pie3DChart>
        <c:varyColors val="1"/>
        <c:ser>
          <c:idx val="0"/>
          <c:order val="0"/>
          <c:tx>
            <c:strRef>
              <c:f>'Лист1 (2)'!$C$49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1"/>
          </c:dPt>
          <c:dLbls>
            <c:dLbl>
              <c:idx val="0"/>
              <c:layout>
                <c:manualLayout>
                  <c:x val="-0.16666666666666671"/>
                  <c:y val="-0.115740740740740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77777777777777"/>
                  <c:y val="6.0185185185185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3.2407407407407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0000000001E-2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2E-2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(2)'!$C$50:$C$54</c:f>
              <c:numCache>
                <c:formatCode>General</c:formatCode>
                <c:ptCount val="5"/>
                <c:pt idx="0">
                  <c:v>154019.1</c:v>
                </c:pt>
                <c:pt idx="1">
                  <c:v>42911.7</c:v>
                </c:pt>
                <c:pt idx="2">
                  <c:v>230</c:v>
                </c:pt>
                <c:pt idx="3">
                  <c:v>6011.9</c:v>
                </c:pt>
                <c:pt idx="4">
                  <c:v>5016.8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2481566106847435"/>
          <c:w val="0.81944444444444442"/>
          <c:h val="0.39599105767144549"/>
        </c:manualLayout>
      </c:layout>
      <c:pie3DChart>
        <c:varyColors val="1"/>
        <c:ser>
          <c:idx val="0"/>
          <c:order val="0"/>
          <c:tx>
            <c:strRef>
              <c:f>'Лист1 (2)'!$D$49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-0.18312985065151491"/>
                  <c:y val="-0.160889682567146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00000000000003"/>
                  <c:y val="3.63120534930873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6.80851002995387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939E-2"/>
                  <c:y val="-6.808510029953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555555555555561E-2"/>
                  <c:y val="-6.8086887310045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(2)'!$D$50:$D$54</c:f>
              <c:numCache>
                <c:formatCode>General</c:formatCode>
                <c:ptCount val="5"/>
                <c:pt idx="0">
                  <c:v>165509.1</c:v>
                </c:pt>
                <c:pt idx="1">
                  <c:v>44181.7</c:v>
                </c:pt>
                <c:pt idx="2">
                  <c:v>230</c:v>
                </c:pt>
                <c:pt idx="3">
                  <c:v>6252.4</c:v>
                </c:pt>
                <c:pt idx="4">
                  <c:v>5217.5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'Лист1 (2)'!$C$30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'Лист1 (2)'!$B$31:$B$34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(2)'!$C$31:$C$34</c:f>
              <c:numCache>
                <c:formatCode>General</c:formatCode>
                <c:ptCount val="4"/>
                <c:pt idx="0">
                  <c:v>115133.9</c:v>
                </c:pt>
                <c:pt idx="1">
                  <c:v>333821.09999999998</c:v>
                </c:pt>
                <c:pt idx="2">
                  <c:v>1073143.8</c:v>
                </c:pt>
                <c:pt idx="3">
                  <c:v>11082.4</c:v>
                </c:pt>
              </c:numCache>
            </c:numRef>
          </c:val>
        </c:ser>
        <c:ser>
          <c:idx val="1"/>
          <c:order val="1"/>
          <c:tx>
            <c:strRef>
              <c:f>'Лист1 (2)'!$D$30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cat>
            <c:strRef>
              <c:f>'Лист1 (2)'!$B$31:$B$34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(2)'!$D$31:$D$34</c:f>
              <c:numCache>
                <c:formatCode>General</c:formatCode>
                <c:ptCount val="4"/>
                <c:pt idx="0">
                  <c:v>82709.600000000006</c:v>
                </c:pt>
                <c:pt idx="1">
                  <c:v>104086.7</c:v>
                </c:pt>
                <c:pt idx="2">
                  <c:v>973166.8</c:v>
                </c:pt>
                <c:pt idx="3">
                  <c:v>11082.4</c:v>
                </c:pt>
              </c:numCache>
            </c:numRef>
          </c:val>
        </c:ser>
        <c:ser>
          <c:idx val="2"/>
          <c:order val="2"/>
          <c:tx>
            <c:strRef>
              <c:f>'Лист1 (2)'!$E$30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'Лист1 (2)'!$B$31:$B$34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(2)'!$E$31:$E$34</c:f>
              <c:numCache>
                <c:formatCode>General</c:formatCode>
                <c:ptCount val="4"/>
                <c:pt idx="0">
                  <c:v>98538.4</c:v>
                </c:pt>
                <c:pt idx="1">
                  <c:v>93267.1</c:v>
                </c:pt>
                <c:pt idx="2">
                  <c:v>973105.7</c:v>
                </c:pt>
                <c:pt idx="3">
                  <c:v>11082.4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614016"/>
        <c:axId val="49743360"/>
        <c:axId val="0"/>
      </c:bar3DChart>
      <c:catAx>
        <c:axId val="4861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9743360"/>
        <c:crosses val="autoZero"/>
        <c:auto val="1"/>
        <c:lblAlgn val="ctr"/>
        <c:lblOffset val="100"/>
        <c:noMultiLvlLbl val="0"/>
      </c:catAx>
      <c:valAx>
        <c:axId val="497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78540217294502"/>
          <c:y val="0.19507717035769476"/>
          <c:w val="7.8469013084863842E-2"/>
          <c:h val="0.57090680400590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Лист3!$B$2:$B$11</c:f>
              <c:numCache>
                <c:formatCode>General</c:formatCode>
                <c:ptCount val="10"/>
                <c:pt idx="0">
                  <c:v>122584.79999999997</c:v>
                </c:pt>
                <c:pt idx="1">
                  <c:v>10583.7</c:v>
                </c:pt>
                <c:pt idx="2">
                  <c:v>1669.8</c:v>
                </c:pt>
                <c:pt idx="3">
                  <c:v>24551.5</c:v>
                </c:pt>
                <c:pt idx="4">
                  <c:v>36152.199999999997</c:v>
                </c:pt>
                <c:pt idx="5">
                  <c:v>1246292.5</c:v>
                </c:pt>
                <c:pt idx="6">
                  <c:v>63015.8</c:v>
                </c:pt>
                <c:pt idx="7">
                  <c:v>29164</c:v>
                </c:pt>
                <c:pt idx="8">
                  <c:v>17991.599999999999</c:v>
                </c:pt>
                <c:pt idx="9">
                  <c:v>202390.6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Лист3!$C$2:$C$11</c:f>
              <c:numCache>
                <c:formatCode>General</c:formatCode>
                <c:ptCount val="10"/>
                <c:pt idx="0">
                  <c:v>97771.9</c:v>
                </c:pt>
                <c:pt idx="1">
                  <c:v>9176.9</c:v>
                </c:pt>
                <c:pt idx="2">
                  <c:v>1754.2</c:v>
                </c:pt>
                <c:pt idx="3">
                  <c:v>19352.8</c:v>
                </c:pt>
                <c:pt idx="4">
                  <c:v>898.2</c:v>
                </c:pt>
                <c:pt idx="5">
                  <c:v>1019241.3999999999</c:v>
                </c:pt>
                <c:pt idx="6">
                  <c:v>52578.8</c:v>
                </c:pt>
                <c:pt idx="7">
                  <c:v>29408.400000000001</c:v>
                </c:pt>
                <c:pt idx="8">
                  <c:v>17289.400000000001</c:v>
                </c:pt>
                <c:pt idx="9">
                  <c:v>161062.6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Лист3!$D$2:$D$11</c:f>
              <c:numCache>
                <c:formatCode>General</c:formatCode>
                <c:ptCount val="10"/>
                <c:pt idx="0">
                  <c:v>98265.4</c:v>
                </c:pt>
                <c:pt idx="1">
                  <c:v>8658.9</c:v>
                </c:pt>
                <c:pt idx="2">
                  <c:v>1301.5</c:v>
                </c:pt>
                <c:pt idx="3">
                  <c:v>17738.2</c:v>
                </c:pt>
                <c:pt idx="4">
                  <c:v>1818.4</c:v>
                </c:pt>
                <c:pt idx="5">
                  <c:v>1027136.9000000001</c:v>
                </c:pt>
                <c:pt idx="6">
                  <c:v>52235.200000000004</c:v>
                </c:pt>
                <c:pt idx="7">
                  <c:v>29395.4</c:v>
                </c:pt>
                <c:pt idx="8">
                  <c:v>16928.599999999999</c:v>
                </c:pt>
                <c:pt idx="9">
                  <c:v>163168.29999999999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948736"/>
        <c:axId val="112950272"/>
        <c:axId val="112931264"/>
      </c:bar3DChart>
      <c:catAx>
        <c:axId val="11294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2950272"/>
        <c:crosses val="autoZero"/>
        <c:auto val="1"/>
        <c:lblAlgn val="ctr"/>
        <c:lblOffset val="100"/>
        <c:noMultiLvlLbl val="0"/>
      </c:catAx>
      <c:valAx>
        <c:axId val="11295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48736"/>
        <c:crosses val="autoZero"/>
        <c:crossBetween val="between"/>
      </c:valAx>
      <c:serAx>
        <c:axId val="11293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2950272"/>
        <c:crosses val="autoZero"/>
      </c:serAx>
    </c:plotArea>
    <c:legend>
      <c:legendPos val="r"/>
      <c:layout>
        <c:manualLayout>
          <c:xMode val="edge"/>
          <c:yMode val="edge"/>
          <c:x val="0.84467187300584601"/>
          <c:y val="0.7801544519116338"/>
          <c:w val="0.13783695750977165"/>
          <c:h val="0.194754523121470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58792724040032E-2"/>
          <c:y val="2.9210868848152546E-2"/>
          <c:w val="0.74822649258286567"/>
          <c:h val="0.901982851759166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Лист3!$A$12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1942878617061E-2"/>
                  <c:y val="0.41742135897856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191657271702363E-3"/>
                  <c:y val="0.34842609303169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38331454340473E-2"/>
                  <c:y val="0.37257443611310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Лист3!$B$12:$D$12</c:f>
              <c:numCache>
                <c:formatCode>General</c:formatCode>
                <c:ptCount val="3"/>
                <c:pt idx="0">
                  <c:v>1754396.5000000002</c:v>
                </c:pt>
                <c:pt idx="1">
                  <c:v>1408534.5999999999</c:v>
                </c:pt>
                <c:pt idx="2">
                  <c:v>1416646.8</c:v>
                </c:pt>
              </c:numCache>
            </c:numRef>
          </c:val>
        </c:ser>
        <c:ser>
          <c:idx val="1"/>
          <c:order val="1"/>
          <c:tx>
            <c:strRef>
              <c:f>Лист3!$A$13</c:f>
              <c:strCache>
                <c:ptCount val="1"/>
                <c:pt idx="0">
                  <c:v>Социально-ориентированные расходы</c:v>
                </c:pt>
              </c:strCache>
            </c:strRef>
          </c:tx>
          <c:invertIfNegative val="0"/>
          <c:cat>
            <c:strRef>
              <c:f>Лист3!$B$1:$D$1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Лист3!$B$13:$D$13</c:f>
              <c:numCache>
                <c:formatCode>General</c:formatCode>
                <c:ptCount val="3"/>
                <c:pt idx="0">
                  <c:v>1356463.9000000001</c:v>
                </c:pt>
                <c:pt idx="1">
                  <c:v>1118517.9999999998</c:v>
                </c:pt>
                <c:pt idx="2">
                  <c:v>1125696.1000000001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12733184"/>
        <c:axId val="112747264"/>
        <c:axId val="112933504"/>
      </c:bar3DChart>
      <c:catAx>
        <c:axId val="11273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747264"/>
        <c:crosses val="autoZero"/>
        <c:auto val="1"/>
        <c:lblAlgn val="ctr"/>
        <c:lblOffset val="100"/>
        <c:noMultiLvlLbl val="0"/>
      </c:catAx>
      <c:valAx>
        <c:axId val="1127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733184"/>
        <c:crosses val="autoZero"/>
        <c:crossBetween val="between"/>
      </c:valAx>
      <c:serAx>
        <c:axId val="112933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2747264"/>
        <c:crosses val="autoZero"/>
      </c:serAx>
    </c:plotArea>
    <c:legend>
      <c:legendPos val="r"/>
      <c:layout>
        <c:manualLayout>
          <c:xMode val="edge"/>
          <c:yMode val="edge"/>
          <c:x val="0.80684608453794027"/>
          <c:y val="0.19268503498114312"/>
          <c:w val="0.18240769690523118"/>
          <c:h val="0.61118016674037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'для Бюджета для граждан'!$A$87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'для Бюджета для граждан'!$B$86:$D$86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'для Бюджета для граждан'!$B$87:$D$87</c:f>
              <c:numCache>
                <c:formatCode>General</c:formatCode>
                <c:ptCount val="3"/>
                <c:pt idx="0">
                  <c:v>1754023.6</c:v>
                </c:pt>
                <c:pt idx="1">
                  <c:v>1391378.8</c:v>
                </c:pt>
                <c:pt idx="2">
                  <c:v>1379713.3</c:v>
                </c:pt>
              </c:numCache>
            </c:numRef>
          </c:val>
        </c:ser>
        <c:ser>
          <c:idx val="1"/>
          <c:order val="1"/>
          <c:tx>
            <c:strRef>
              <c:f>'для Бюджета для граждан'!$A$88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'для Бюджета для граждан'!$B$86:$D$86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'для Бюджета для граждан'!$B$88:$D$88</c:f>
              <c:numCache>
                <c:formatCode>General</c:formatCode>
                <c:ptCount val="3"/>
                <c:pt idx="0">
                  <c:v>22074.1</c:v>
                </c:pt>
                <c:pt idx="1">
                  <c:v>18929.2</c:v>
                </c:pt>
                <c:pt idx="2">
                  <c:v>28997.8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714880"/>
        <c:axId val="112615424"/>
        <c:axId val="0"/>
      </c:bar3DChart>
      <c:catAx>
        <c:axId val="1107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615424"/>
        <c:crosses val="autoZero"/>
        <c:auto val="1"/>
        <c:lblAlgn val="ctr"/>
        <c:lblOffset val="100"/>
        <c:noMultiLvlLbl val="0"/>
      </c:catAx>
      <c:valAx>
        <c:axId val="11261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71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39518418186157E-2"/>
          <c:y val="1.5375672544320472E-2"/>
          <c:w val="0.71792002251404086"/>
          <c:h val="0.934102956814322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Лист4!$J$13</c:f>
              <c:strCache>
                <c:ptCount val="1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677672631267821E-2"/>
                  <c:y val="0.279671306362785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1904</a:t>
                    </a:r>
                    <a:r>
                      <a:rPr lang="ru-RU" dirty="0" smtClean="0"/>
                      <a:t>416,6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70611482970662E-2"/>
                  <c:y val="0.221721396035361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1501</a:t>
                    </a:r>
                    <a:r>
                      <a:rPr lang="ru-RU" dirty="0" smtClean="0"/>
                      <a:t>39,4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27100669347294E-2"/>
                  <c:y val="0.27715174504420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1511</a:t>
                    </a:r>
                    <a:r>
                      <a:rPr lang="ru-RU" dirty="0" smtClean="0"/>
                      <a:t>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Лист4!$K$12:$M$12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Лист4!$K$13:$M$13</c:f>
              <c:numCache>
                <c:formatCode>General</c:formatCode>
                <c:ptCount val="3"/>
                <c:pt idx="0">
                  <c:v>190434.4</c:v>
                </c:pt>
                <c:pt idx="1">
                  <c:v>150153.9</c:v>
                </c:pt>
                <c:pt idx="2">
                  <c:v>151171</c:v>
                </c:pt>
              </c:numCache>
            </c:numRef>
          </c:val>
        </c:ser>
        <c:ser>
          <c:idx val="1"/>
          <c:order val="1"/>
          <c:tx>
            <c:strRef>
              <c:f>Лист4!$J$14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213099851391423E-3"/>
                  <c:y val="4.031278270668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249428038079504E-2"/>
                  <c:y val="3.275409875093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284733779564862E-2"/>
                  <c:y val="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Лист4!$K$12:$M$12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Лист4!$K$14:$M$14</c:f>
              <c:numCache>
                <c:formatCode>General</c:formatCode>
                <c:ptCount val="3"/>
                <c:pt idx="0">
                  <c:v>11956.2</c:v>
                </c:pt>
                <c:pt idx="1">
                  <c:v>10908.7</c:v>
                </c:pt>
                <c:pt idx="2">
                  <c:v>11997.3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50743680"/>
        <c:axId val="150819200"/>
        <c:axId val="44479360"/>
      </c:bar3DChart>
      <c:catAx>
        <c:axId val="1507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819200"/>
        <c:crosses val="autoZero"/>
        <c:auto val="1"/>
        <c:lblAlgn val="ctr"/>
        <c:lblOffset val="100"/>
        <c:noMultiLvlLbl val="0"/>
      </c:catAx>
      <c:valAx>
        <c:axId val="1508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43680"/>
        <c:crosses val="autoZero"/>
        <c:crossBetween val="between"/>
      </c:valAx>
      <c:serAx>
        <c:axId val="44479360"/>
        <c:scaling>
          <c:orientation val="maxMin"/>
        </c:scaling>
        <c:delete val="1"/>
        <c:axPos val="b"/>
        <c:majorTickMark val="out"/>
        <c:minorTickMark val="none"/>
        <c:tickLblPos val="nextTo"/>
        <c:crossAx val="150819200"/>
        <c:crosses val="autoZero"/>
      </c:serAx>
    </c:plotArea>
    <c:legend>
      <c:legendPos val="r"/>
      <c:layout>
        <c:manualLayout>
          <c:xMode val="edge"/>
          <c:yMode val="edge"/>
          <c:x val="0.82751488619476277"/>
          <c:y val="9.8763034266033917E-2"/>
          <c:w val="0.16284274691545492"/>
          <c:h val="0.65885893630866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6000">
              <a:schemeClr val="accent3">
                <a:lumMod val="75000"/>
              </a:schemeClr>
            </a:gs>
            <a:gs pos="0">
              <a:schemeClr val="accent3">
                <a:lumMod val="59000"/>
                <a:lumOff val="4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fin37@gfu.ru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6247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Бюджет </a:t>
            </a: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Чунского </a:t>
            </a: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районного муниципального образования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на 2023 год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и плановый период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2024 и 2025 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годов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(принят решением Думы Чунского районного муниципального образования 26.12.2022 года № 136)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3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606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Неналоговые доходы бюджета на 2023-2025 годы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81885"/>
              </p:ext>
            </p:extLst>
          </p:nvPr>
        </p:nvGraphicFramePr>
        <p:xfrm>
          <a:off x="179512" y="1030239"/>
          <a:ext cx="8568953" cy="5373669"/>
        </p:xfrm>
        <a:graphic>
          <a:graphicData uri="http://schemas.openxmlformats.org/drawingml/2006/table">
            <a:tbl>
              <a:tblPr/>
              <a:tblGrid>
                <a:gridCol w="4298152"/>
                <a:gridCol w="1863835"/>
                <a:gridCol w="1203483"/>
                <a:gridCol w="1203483"/>
              </a:tblGrid>
              <a:tr h="389170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размещение отходов производства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бюджетов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в целях возмещения причиненного ущерба (убытков)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 бюджетов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9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63305"/>
              </p:ext>
            </p:extLst>
          </p:nvPr>
        </p:nvGraphicFramePr>
        <p:xfrm>
          <a:off x="179512" y="112474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4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986116"/>
              </p:ext>
            </p:extLst>
          </p:nvPr>
        </p:nvGraphicFramePr>
        <p:xfrm>
          <a:off x="251520" y="515954"/>
          <a:ext cx="8712968" cy="593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90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образования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2023-2025 годы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 ориентирован.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расходов бюджета на социальную сферу (образование, культура, физическая культура, социальная политика)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год – 77,3%, на 2024 год – 79,4%, на 2025 год – 79,5%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75450"/>
              </p:ext>
            </p:extLst>
          </p:nvPr>
        </p:nvGraphicFramePr>
        <p:xfrm>
          <a:off x="833896" y="1462434"/>
          <a:ext cx="7986575" cy="50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28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5217" y="18864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Бюджет Чунского районного муниципального образования формируется в рамках государственных и муниципальных программ. </a:t>
            </a:r>
            <a:r>
              <a:rPr lang="ru-RU" dirty="0" smtClean="0"/>
              <a:t>В 2023-2025 </a:t>
            </a:r>
            <a:r>
              <a:rPr lang="ru-RU" dirty="0"/>
              <a:t>годах будет осуществляться реализация </a:t>
            </a:r>
            <a:r>
              <a:rPr lang="ru-RU" dirty="0" smtClean="0"/>
              <a:t>16 </a:t>
            </a:r>
            <a:r>
              <a:rPr lang="ru-RU" dirty="0"/>
              <a:t>муниципальных и </a:t>
            </a:r>
            <a:r>
              <a:rPr lang="ru-RU" dirty="0" smtClean="0"/>
              <a:t>5 </a:t>
            </a:r>
            <a:r>
              <a:rPr lang="ru-RU" dirty="0"/>
              <a:t>региональных программ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42262"/>
              </p:ext>
            </p:extLst>
          </p:nvPr>
        </p:nvGraphicFramePr>
        <p:xfrm>
          <a:off x="107504" y="1388969"/>
          <a:ext cx="8928991" cy="5327016"/>
        </p:xfrm>
        <a:graphic>
          <a:graphicData uri="http://schemas.openxmlformats.org/drawingml/2006/table">
            <a:tbl>
              <a:tblPr/>
              <a:tblGrid>
                <a:gridCol w="5718808"/>
                <a:gridCol w="1070061"/>
                <a:gridCol w="1070061"/>
                <a:gridCol w="1070061"/>
              </a:tblGrid>
              <a:tr h="32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Государственные и муниципальные программы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1 745 023,6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1 381 378,8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1 379 713,3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"Оказание мер социальной поддержки отдельным категориям граждан"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"Поддержка социально ориентированных некоммерческих организаций Чунского районного муниципального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"Ветераны и ветеранское движение"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"Укрепление семьи, поддержка материнства и детства"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"Создание условий для оказания медицинской помощи населению"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"Профилактика ВИЧ-инфекции, укрепление здоровья населения"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1 255 655,5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1 001 814,8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1 021 475,3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"Дошкольное образование"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377 110,7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280 551,1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274 643,1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"Начальное общее, основное общее, среднее общее образование"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786 066,7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648 409,2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673 157,3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"Дополнительное образование детей в сфере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29 858,1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25 408,8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"Отдых, оздоровление и занятость детей и подростков"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4 033,0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"Обеспечение реализации и прочие мероприятия муниципальной программы"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44 155,8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99 446,4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85 397,1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библиотечного дела"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"Организация досуга и предоставление услуг организаций культуры"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22 401,8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физической культуры и массового спорта"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"Дополнительное образование детей в сфере культуры и спорта"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14 059,7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"Молодежная политика"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"Комплексные меры профилактики наркомании и других социально-негативных явлений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"Патриотическое воспитание детей и молодежи"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18 602,6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56482"/>
              </p:ext>
            </p:extLst>
          </p:nvPr>
        </p:nvGraphicFramePr>
        <p:xfrm>
          <a:off x="179512" y="515954"/>
          <a:ext cx="8784977" cy="6175642"/>
        </p:xfrm>
        <a:graphic>
          <a:graphicData uri="http://schemas.openxmlformats.org/drawingml/2006/table">
            <a:tbl>
              <a:tblPr/>
              <a:tblGrid>
                <a:gridCol w="5544647"/>
                <a:gridCol w="1080110"/>
                <a:gridCol w="1080110"/>
                <a:gridCol w="1080110"/>
              </a:tblGrid>
              <a:tr h="300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13 570,2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20 731,8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8 657,9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"Предупреждение чрезвычайных ситуаций"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930,0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"Профилактика правонарушений, экстремистской и террористической деятельности"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2 131,5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11 564,9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"Безопасность дорожного движения".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"Развитие, содержание и обеспечение деятельности ЕДДС Чунского района"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10 423,7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9 071,9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8 562,9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1 532,8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1 612,2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1 154,5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641,6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"Модернизация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615,6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750,0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"Энергосбережение и повышение энергетической эффективности объектов социальной сферы 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26,0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"Молодым семьям - доступное жилье"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"Экономическое развитие Чунского района"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экономики и инвестиционной деятельности"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и поддержка субъектов малого и среднего предпринимательства"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потребительского рынка"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«Дети Приангарья»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«Оказание финансовой поддержки муниципальным образованиям Иркутской области в сфере культуры и архивного дела»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«Улучшение условий и охраны труда в Иркутской области»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«Обеспечение деятельности в области ветеринарии»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870,5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«Развитие юстиции в Иркутской области»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6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55752"/>
              </p:ext>
            </p:extLst>
          </p:nvPr>
        </p:nvGraphicFramePr>
        <p:xfrm>
          <a:off x="107501" y="1124744"/>
          <a:ext cx="8856986" cy="388217"/>
        </p:xfrm>
        <a:graphic>
          <a:graphicData uri="http://schemas.openxmlformats.org/drawingml/2006/table">
            <a:tbl>
              <a:tblPr/>
              <a:tblGrid>
                <a:gridCol w="5672687"/>
                <a:gridCol w="1061433"/>
                <a:gridCol w="1061433"/>
                <a:gridCol w="1061433"/>
              </a:tblGrid>
              <a:tr h="388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2023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2024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2025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50058"/>
              </p:ext>
            </p:extLst>
          </p:nvPr>
        </p:nvGraphicFramePr>
        <p:xfrm>
          <a:off x="107504" y="1556792"/>
          <a:ext cx="8856983" cy="4608509"/>
        </p:xfrm>
        <a:graphic>
          <a:graphicData uri="http://schemas.openxmlformats.org/drawingml/2006/table">
            <a:tbl>
              <a:tblPr/>
              <a:tblGrid>
                <a:gridCol w="5688631"/>
                <a:gridCol w="1080120"/>
                <a:gridCol w="1080120"/>
                <a:gridCol w="1008112"/>
              </a:tblGrid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219 395,7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173 360,2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174 479,3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"Эффективное управление бюджетным процессом"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17 022,9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12 312,1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11 315,9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"Повышение финансовой устойчивости бюджетов муниципальных образований Чунского района"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202 372,8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161 048,1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163 163,4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33 941,6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26 468,0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24 234,3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муниципальной собственностью"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25 797,5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20 233,8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18 268,2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8 144,2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6 234,3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5 966,0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79 813,2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65 637,1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57 917,8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"Повышение эффективности деятельности администрации Чунского района"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1 239,0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"Обеспечение условий реализации муниципальной программы"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79 029,2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64 398,1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57 842,8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«Охрана окружающей среды в Чунском районном муниципальном образовании»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35 341,7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1 007,9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труда"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«Улучшение условий и охраны труда на территории Чунского района»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«Улучшение условий и охраны труда в структурных учреждениях администрации Чунского района»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"Комплексные меры по укреплению межнационального согласия"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6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Соотношение программных и непрограммных расходов бюджета Чунского районного муниципального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623933"/>
              </p:ext>
            </p:extLst>
          </p:nvPr>
        </p:nvGraphicFramePr>
        <p:xfrm>
          <a:off x="413792" y="1276311"/>
          <a:ext cx="8406680" cy="539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675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"Социальная поддержка населения"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Улучшение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качества жизни отдельных категорий граждан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5" y="4293096"/>
            <a:ext cx="3600400" cy="23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" y="1718813"/>
            <a:ext cx="3517559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9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укрепления здоровья населения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4" y="1622009"/>
            <a:ext cx="4161777" cy="25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" y="4309361"/>
            <a:ext cx="4143715" cy="24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3899"/>
            <a:ext cx="34070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86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692" y="188640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Чунский район образован 12 декабря 1953 года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 28 036,8 кв.км.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Численность населения 27 851 человек (по данным на 2021 год)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района 11 муниципальных образований: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Чунское городское муниципальное образование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Лесогорское городское муниципальное образование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Октябрьское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Балтуринское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Бунбуйское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Веселовское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муниципальное образование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Каменское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Мухинское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Новочунское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Таргизское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Червянское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4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системы образования"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6979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1.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2. Реализация основных направлений муниципальной политики в сфере образования.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4" y="3068961"/>
            <a:ext cx="43689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17" y="3068961"/>
            <a:ext cx="42151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7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культуры, спорта и молодежной политики"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475" y="911723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и развитие культурного потенциала и наследия Чунского района.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Развитие физической культуры и спорта в Чунском районе.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личностного и профессионального становления молодёжи, формирования и развития духовно-нравственных и патриотических ценностей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326"/>
            <a:ext cx="3384376" cy="225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89051"/>
            <a:ext cx="3304177" cy="22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7838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3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"Безопасность"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безопасности жизнедеятельности населения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" y="2132856"/>
            <a:ext cx="5488881" cy="365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0957"/>
            <a:ext cx="3252246" cy="20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096879" cy="20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2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"Транспорт"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Удовлетворение потребности населения в качественных услугах пассажирского транспорта общего пользования.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3569"/>
            <a:ext cx="6192688" cy="46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7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41" y="135340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надежности и энергоэффективности объектов социальной сферы, находящихся в муниципальной собственности Чунского районного муниципального образования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73424"/>
            <a:ext cx="4104456" cy="26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43159"/>
            <a:ext cx="3389680" cy="22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0" y="2492896"/>
            <a:ext cx="3585879" cy="251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7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"Молодым семьям - доступное жилье"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механизма муниципальной поддержки молодых семей в решении жилищной проблемы в Чунском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7782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9" y="1953569"/>
            <a:ext cx="4369646" cy="32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56" y="4274402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"Экономическое развитие Чунского района"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уровня и качества жизни населения через  создание условий для роста экономического потенциала, формирование благоприятного предпринимательского климата и повышение инвестиционной активности бизнеса в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" y="2204864"/>
            <a:ext cx="4050863" cy="277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1071"/>
            <a:ext cx="3721463" cy="286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1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"Муниципальные финансы"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качества управления муниципальными финансами Чунского районного муниципального образования, составления и исполнения муниципального бюджета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832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43" y="2495323"/>
            <a:ext cx="2771353" cy="208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2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"Муниципальная собственность"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эффективности управления муниципальной собственностью.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1" y="1988840"/>
            <a:ext cx="7226861" cy="45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4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5" y="1674608"/>
            <a:ext cx="3500324" cy="23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"Муниципальное управление"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30239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открытости и эффективности деятельности администрации Чунского района.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7409" name="Picture 1" descr="Z:\ВСЕ РЕШЕНИЯ\2023-2025\фото к бюджету для граждан\parchu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5058"/>
            <a:ext cx="7425233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674607"/>
            <a:ext cx="3546648" cy="23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7584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— 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расходная часть бюджета превышает доходную, то бюджет сводится с дефицитом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(профицит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12"/>
            <a:ext cx="7920880" cy="32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20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754" y="54289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"Охрана окружающей среды в Чунском районном муниципальном образовании"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и защита окружающей среды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086"/>
            <a:ext cx="3600401" cy="27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86" y="1645470"/>
            <a:ext cx="3788416" cy="28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37" y="4469374"/>
            <a:ext cx="4248472" cy="238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2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8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сельского хозяйства и регулирование рынков сельскохозяйственной продукции, сырья и продовольствия"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развития сельскохозяйственного производства, расширения рынка сельскохозяйственной продукции, сырья и продовольствия в Чунском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70644"/>
            <a:ext cx="3582144" cy="238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909611"/>
            <a:ext cx="4050606" cy="26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09610"/>
            <a:ext cx="4049351" cy="26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13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"Комплексные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меры по укреплению межнационального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согласия"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99" y="92500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Укрепление единства народов Российской Федерации, проживающих на территории Чунского районного муниципального образования.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0819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060848"/>
            <a:ext cx="5515193" cy="38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"Охрана труда"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3277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sz="1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жизни и здоровья человека в процессе труда на территории Чунского района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728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" y="2420888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учётом интересов целевых групп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58758"/>
              </p:ext>
            </p:extLst>
          </p:nvPr>
        </p:nvGraphicFramePr>
        <p:xfrm>
          <a:off x="313233" y="1196752"/>
          <a:ext cx="8435232" cy="5304517"/>
        </p:xfrm>
        <a:graphic>
          <a:graphicData uri="http://schemas.openxmlformats.org/drawingml/2006/table">
            <a:tbl>
              <a:tblPr/>
              <a:tblGrid>
                <a:gridCol w="2322933"/>
                <a:gridCol w="791614"/>
                <a:gridCol w="2832291"/>
                <a:gridCol w="830546"/>
                <a:gridCol w="830546"/>
                <a:gridCol w="827302"/>
              </a:tblGrid>
              <a:tr h="600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ность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Предлагаемые меры гос. поддержки за счет средств бюджета района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Планируемый объем расходов на поддержку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Медицинские работники, прибывшие на работу в Чунскую районную больницу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проезда молодых специалистов к месту работы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выплаты на приобретение жилого помещения или строительство индивидуального жилого дома 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6248,0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6208,8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бюджета Чунского районного муниципального образования в бюджеты городских и сельских поселений передаются межбюджетные </a:t>
            </a:r>
            <a:r>
              <a:rPr lang="ru-RU" dirty="0" smtClean="0"/>
              <a:t>трансферты в виде дотации на выравнивание бюджетной обеспеченности и прочих межбюджетных трансфертов.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40390"/>
              </p:ext>
            </p:extLst>
          </p:nvPr>
        </p:nvGraphicFramePr>
        <p:xfrm>
          <a:off x="539552" y="1556792"/>
          <a:ext cx="79026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796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601" y="-11049"/>
            <a:ext cx="8102673" cy="672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БЮДЖЕТ ДЛЯ ГРАЖДАН </a:t>
            </a:r>
          </a:p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подготовлен Финансовым управлением администрации Чунского района</a:t>
            </a:r>
          </a:p>
          <a:p>
            <a:pPr lvl="0" algn="ctr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Начальник финансового управления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администрации Чунского района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Малащенко Ирина Анатольевна</a:t>
            </a:r>
          </a:p>
          <a:p>
            <a:pPr lvl="0" algn="ctr"/>
            <a:endParaRPr lang="ru-RU" sz="2800" dirty="0">
              <a:solidFill>
                <a:srgbClr val="002060"/>
              </a:solidFill>
            </a:endParaRP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График работы с 8-00 до 17-00,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перерыв с 12-00 до 13-00.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Адрес:  665513, Иркутская область, </a:t>
            </a:r>
            <a:r>
              <a:rPr lang="ru-RU" sz="2800" dirty="0" err="1">
                <a:solidFill>
                  <a:srgbClr val="002060"/>
                </a:solidFill>
              </a:rPr>
              <a:t>рп.Чунский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</a:p>
          <a:p>
            <a:pPr lvl="0" algn="ctr"/>
            <a:r>
              <a:rPr lang="ru-RU" sz="2800" dirty="0" err="1">
                <a:solidFill>
                  <a:srgbClr val="002060"/>
                </a:solidFill>
              </a:rPr>
              <a:t>ул.Комарова</a:t>
            </a:r>
            <a:r>
              <a:rPr lang="ru-RU" sz="2800" dirty="0">
                <a:solidFill>
                  <a:srgbClr val="002060"/>
                </a:solidFill>
              </a:rPr>
              <a:t>, 11, </a:t>
            </a:r>
            <a:r>
              <a:rPr lang="ru-RU" sz="2800" dirty="0" err="1">
                <a:solidFill>
                  <a:srgbClr val="002060"/>
                </a:solidFill>
              </a:rPr>
              <a:t>каб</a:t>
            </a:r>
            <a:r>
              <a:rPr lang="ru-RU" sz="2800" dirty="0">
                <a:solidFill>
                  <a:srgbClr val="002060"/>
                </a:solidFill>
              </a:rPr>
              <a:t>. 505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Телефон  (8 39567)  2-11-29, 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Электронная почта:   </a:t>
            </a:r>
            <a:r>
              <a:rPr lang="en-US" sz="2800" u="sng" dirty="0">
                <a:solidFill>
                  <a:srgbClr val="002060"/>
                </a:solidFill>
                <a:hlinkClick r:id="rId3"/>
              </a:rPr>
              <a:t>fin37</a:t>
            </a:r>
            <a:r>
              <a:rPr lang="ru-RU" sz="2800" u="sng" dirty="0">
                <a:solidFill>
                  <a:srgbClr val="002060"/>
                </a:solidFill>
                <a:hlinkClick r:id="rId3"/>
              </a:rPr>
              <a:t>@</a:t>
            </a:r>
            <a:r>
              <a:rPr lang="en-US" sz="2800" u="sng" dirty="0" err="1">
                <a:solidFill>
                  <a:srgbClr val="002060"/>
                </a:solidFill>
                <a:hlinkClick r:id="rId3"/>
              </a:rPr>
              <a:t>gfu</a:t>
            </a:r>
            <a:r>
              <a:rPr lang="ru-RU" sz="2800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800" u="sng" dirty="0" err="1">
                <a:solidFill>
                  <a:srgbClr val="002060"/>
                </a:solidFill>
                <a:hlinkClick r:id="rId3"/>
              </a:rPr>
              <a:t>ru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9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6408712" cy="37856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89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727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:\!Администратор\uchastniki-byudzhetnogo-processa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3610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0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0870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Чунского районного муниципального образования на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38518"/>
              </p:ext>
            </p:extLst>
          </p:nvPr>
        </p:nvGraphicFramePr>
        <p:xfrm>
          <a:off x="539553" y="855033"/>
          <a:ext cx="8352927" cy="5081628"/>
        </p:xfrm>
        <a:graphic>
          <a:graphicData uri="http://schemas.openxmlformats.org/drawingml/2006/table">
            <a:tbl>
              <a:tblPr/>
              <a:tblGrid>
                <a:gridCol w="3483348"/>
                <a:gridCol w="604254"/>
                <a:gridCol w="853065"/>
                <a:gridCol w="853065"/>
                <a:gridCol w="853065"/>
                <a:gridCol w="853065"/>
                <a:gridCol w="853065"/>
              </a:tblGrid>
              <a:tr h="4381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на: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92"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10970,8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10423,5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10369,8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10953,3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11474,3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прибыльных предприятий (с учетом предприятий малого бизнеса)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индивидуальных предпринимателей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за счет всех источников -  всего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постоянного населения - всего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31,103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27,800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9,381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(к трудоспособному населению)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22796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27871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начисленной заработной платы по полному кругу организаций,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3414,6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3740,2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4282,1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Валовый совокупный доход (сумма ФОТ, выплат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социального характера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прочих доходов)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3543,6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3775,2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4327,1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7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15616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Чунского районного муниципального образования на 2023-2025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664" y="1124744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Основным направлением бюджетной политики является содействие достижению национальных целей развития. На достижение целей развития ориентированы как национальные проекты, так и другие мероприятия муниципальных программ, в том числе в части мер по реализации Послания Президента Федеральному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Собранию.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Главным стратегическим ориентиром налоговой политики является развитие и укрепление налогового потенциала Чунского районного муниципального образования, стабильность,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968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9111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268760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2025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254227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2023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268760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2024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5923" y="2636912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5006" y="5157192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4465" y="3862683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2555776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1 750 561,4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2708176" y="3919347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1 767 097,7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6973635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1 411 457,8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6973635" y="5163424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- 17 621,0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4860032" y="515719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- 16 611,2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4860032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1 393 124,9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7020272" y="3933056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1 429 078,8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4917327" y="3933056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1 409 736,1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2708176" y="515719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- 16 536,3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5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70463"/>
              </p:ext>
            </p:extLst>
          </p:nvPr>
        </p:nvGraphicFramePr>
        <p:xfrm>
          <a:off x="1331640" y="1339044"/>
          <a:ext cx="7272808" cy="504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261581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на 2023-2025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5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9075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Налоговые доходы бюджета на 2023-2025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96772"/>
              </p:ext>
            </p:extLst>
          </p:nvPr>
        </p:nvGraphicFramePr>
        <p:xfrm>
          <a:off x="249869" y="599185"/>
          <a:ext cx="8644260" cy="340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68483"/>
              </p:ext>
            </p:extLst>
          </p:nvPr>
        </p:nvGraphicFramePr>
        <p:xfrm>
          <a:off x="426709" y="3861048"/>
          <a:ext cx="3375248" cy="398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258772"/>
              </p:ext>
            </p:extLst>
          </p:nvPr>
        </p:nvGraphicFramePr>
        <p:xfrm>
          <a:off x="3923928" y="3933056"/>
          <a:ext cx="50405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2190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2532</Words>
  <Application>Microsoft Office PowerPoint</Application>
  <PresentationFormat>Экран (4:3)</PresentationFormat>
  <Paragraphs>585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53</cp:revision>
  <dcterms:created xsi:type="dcterms:W3CDTF">2022-11-15T07:02:29Z</dcterms:created>
  <dcterms:modified xsi:type="dcterms:W3CDTF">2022-12-29T07:27:05Z</dcterms:modified>
</cp:coreProperties>
</file>